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7" r:id="rId10"/>
    <p:sldId id="288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83" r:id="rId21"/>
    <p:sldId id="284" r:id="rId22"/>
    <p:sldId id="278" r:id="rId23"/>
    <p:sldId id="279" r:id="rId24"/>
    <p:sldId id="280" r:id="rId25"/>
    <p:sldId id="281" r:id="rId26"/>
    <p:sldId id="282" r:id="rId27"/>
    <p:sldId id="285" r:id="rId28"/>
    <p:sldId id="286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07" autoAdjust="0"/>
  </p:normalViewPr>
  <p:slideViewPr>
    <p:cSldViewPr snapToGrid="0">
      <p:cViewPr varScale="1">
        <p:scale>
          <a:sx n="108" d="100"/>
          <a:sy n="108" d="100"/>
        </p:scale>
        <p:origin x="420" y="108"/>
      </p:cViewPr>
      <p:guideLst/>
    </p:cSldViewPr>
  </p:slideViewPr>
  <p:outlineViewPr>
    <p:cViewPr>
      <p:scale>
        <a:sx n="33" d="100"/>
        <a:sy n="33" d="100"/>
      </p:scale>
      <p:origin x="0" y="-670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7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0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758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14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472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1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7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97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2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2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1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ominique120.github.io/205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64E35-B40A-49C7-8455-A21BEBEA5179}"/>
              </a:ext>
            </a:extLst>
          </p:cNvPr>
          <p:cNvSpPr/>
          <p:nvPr/>
        </p:nvSpPr>
        <p:spPr>
          <a:xfrm>
            <a:off x="1674055" y="1212526"/>
            <a:ext cx="8868284" cy="7355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8D4B84-C365-4A37-80FE-C6DFC4B7AB13}"/>
              </a:ext>
            </a:extLst>
          </p:cNvPr>
          <p:cNvSpPr/>
          <p:nvPr/>
        </p:nvSpPr>
        <p:spPr>
          <a:xfrm>
            <a:off x="1674055" y="1992942"/>
            <a:ext cx="8868284" cy="33131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04733-4D0D-4D2B-81AA-67D0F0997D28}"/>
              </a:ext>
            </a:extLst>
          </p:cNvPr>
          <p:cNvSpPr txBox="1"/>
          <p:nvPr/>
        </p:nvSpPr>
        <p:spPr>
          <a:xfrm>
            <a:off x="4425811" y="1287910"/>
            <a:ext cx="334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P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UW-</a:t>
            </a:r>
            <a:r>
              <a:rPr lang="es-P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Minds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E6926-9FE8-4699-B816-AD952455298F}"/>
              </a:ext>
            </a:extLst>
          </p:cNvPr>
          <p:cNvSpPr txBox="1"/>
          <p:nvPr/>
        </p:nvSpPr>
        <p:spPr>
          <a:xfrm>
            <a:off x="5486648" y="1948070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8CB02BC8-A0F0-41AD-AF44-8410DA5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pic>
        <p:nvPicPr>
          <p:cNvPr id="10" name="Picture 9" descr="A picture containing holding, hand, table, white&#10;&#10;Description automatically generated">
            <a:extLst>
              <a:ext uri="{FF2B5EF4-FFF2-40B4-BE49-F238E27FC236}">
                <a16:creationId xmlns:a16="http://schemas.microsoft.com/office/drawing/2014/main" id="{8502F47E-E488-49D0-AEE0-273C1A5C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" y="3000803"/>
            <a:ext cx="3923320" cy="3857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432DF-1833-44F0-B987-9813839CCA1A}"/>
              </a:ext>
            </a:extLst>
          </p:cNvPr>
          <p:cNvSpPr txBox="1"/>
          <p:nvPr/>
        </p:nvSpPr>
        <p:spPr>
          <a:xfrm>
            <a:off x="3841791" y="3411561"/>
            <a:ext cx="479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/>
              <a:t>¿COMO TE MOVERÁS?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84E78-22A5-4EC7-BF86-3B99A2F96F81}"/>
              </a:ext>
            </a:extLst>
          </p:cNvPr>
          <p:cNvSpPr txBox="1"/>
          <p:nvPr/>
        </p:nvSpPr>
        <p:spPr>
          <a:xfrm>
            <a:off x="4267448" y="3083723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tu….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EA03D-A4EB-408C-A59B-133A3358259C}"/>
              </a:ext>
            </a:extLst>
          </p:cNvPr>
          <p:cNvSpPr txBox="1"/>
          <p:nvPr/>
        </p:nvSpPr>
        <p:spPr>
          <a:xfrm rot="5400000">
            <a:off x="9724810" y="4389361"/>
            <a:ext cx="1186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b="1" i="1" dirty="0">
                <a:solidFill>
                  <a:schemeClr val="bg1"/>
                </a:solidFill>
              </a:rPr>
              <a:t>ESLOGAN</a:t>
            </a:r>
            <a:endParaRPr lang="en-US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7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9C496D-C719-449E-AE70-AB5FC0295EB5}"/>
              </a:ext>
            </a:extLst>
          </p:cNvPr>
          <p:cNvSpPr txBox="1"/>
          <p:nvPr/>
        </p:nvSpPr>
        <p:spPr>
          <a:xfrm>
            <a:off x="3710352" y="1264998"/>
            <a:ext cx="4771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8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endParaRPr lang="en-US" sz="8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D820D-99C6-454F-9379-1F3E7F07EDA7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15E67-8AF1-46B7-8237-E47DEB1E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45" y="2968283"/>
            <a:ext cx="5047506" cy="312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965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F6E2CA-D9EA-4ED5-A888-B66224CCFDF1}"/>
              </a:ext>
            </a:extLst>
          </p:cNvPr>
          <p:cNvSpPr/>
          <p:nvPr/>
        </p:nvSpPr>
        <p:spPr>
          <a:xfrm>
            <a:off x="1477108" y="1463040"/>
            <a:ext cx="9076592" cy="5261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97AB2-AE53-4C3B-B68E-63DD924C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13" y="652246"/>
            <a:ext cx="8911687" cy="670118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Fase 1: Desarrollo y Pruebas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4E71-0157-4AD8-9026-B4A944FA6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702191"/>
            <a:ext cx="8915400" cy="4895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Desarrollo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aplicación móvil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iOS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servicio balanceador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Soporte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Backend: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Infraestructura de soporte(servidores, uso de API, licencias, </a:t>
            </a:r>
            <a:r>
              <a:rPr lang="es-PE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 de la aplicación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Actualizaciones con arreglos y nuevas funciones</a:t>
            </a:r>
          </a:p>
          <a:p>
            <a:pPr marL="914400" lvl="2" indent="0">
              <a:buNone/>
            </a:pPr>
            <a:endParaRPr lang="es-P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PE" dirty="0"/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921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54C501-E8BA-4541-B390-0237740786AB}"/>
              </a:ext>
            </a:extLst>
          </p:cNvPr>
          <p:cNvSpPr/>
          <p:nvPr/>
        </p:nvSpPr>
        <p:spPr>
          <a:xfrm>
            <a:off x="1634197" y="1800665"/>
            <a:ext cx="8924779" cy="4223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6301-C942-4C84-86D9-C3181073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197" y="636909"/>
            <a:ext cx="7720818" cy="643251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 Fase 2: Adopción por las masas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DCCF-057A-47F3-9260-16D51CEB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735" y="1955409"/>
            <a:ext cx="8777068" cy="40687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Publicidad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Comerciales, </a:t>
            </a:r>
            <a:r>
              <a:rPr lang="es-PE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Soporte Técnico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Soporte a usuarios.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Mejora Continua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Actualizaciones de la aplicación.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Backend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Escalabilidad de la infraestructura de soporte(servidores, </a:t>
            </a:r>
            <a:r>
              <a:rPr lang="es-PE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402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5D6342-299A-467F-A6C4-8442568E2D04}"/>
              </a:ext>
            </a:extLst>
          </p:cNvPr>
          <p:cNvSpPr/>
          <p:nvPr/>
        </p:nvSpPr>
        <p:spPr>
          <a:xfrm>
            <a:off x="838200" y="1842868"/>
            <a:ext cx="10641037" cy="3787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237FA-87FC-4499-88B7-B7BA4CB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36270"/>
            <a:ext cx="6834554" cy="883041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1.1: Desarrollo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7E2EF-0166-460D-8DC6-E6AE0A3C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833"/>
            <a:ext cx="10515600" cy="37873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una aplicación móvil iOS con un mapa y funcionalidad esencial-&gt; 230 horas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una aplicación móvil Android con un mapa y funcionalidad esencial -&gt; 300 horas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del servicio de gestión y manejo del trafico(balanceador) con la funcionalidad mínima requerida -&gt; 500 horas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Salario promedio de un desarrollador en Lima: S./ 3500 -&gt; ~S./ 22/</a:t>
            </a:r>
            <a:r>
              <a:rPr lang="es-PE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1030 horas para el desarrollo -&gt; costo total = S./ 22660.00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96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F21451-5A84-4ED6-9886-E2ACFF691C3C}"/>
              </a:ext>
            </a:extLst>
          </p:cNvPr>
          <p:cNvSpPr/>
          <p:nvPr/>
        </p:nvSpPr>
        <p:spPr>
          <a:xfrm>
            <a:off x="977705" y="1842868"/>
            <a:ext cx="10515599" cy="42142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4DD9E-E35E-4699-B118-1519AEE8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58" y="646160"/>
            <a:ext cx="6814625" cy="957557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1.2: Soporte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E23F-4705-4337-B432-452EBA1C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621" y="1985791"/>
            <a:ext cx="10515600" cy="4071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Infraestructura de soporte:</a:t>
            </a:r>
          </a:p>
          <a:p>
            <a:pPr marL="457200" lvl="1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Servidores -&gt; Amazon Web Services: $600 por mes</a:t>
            </a:r>
          </a:p>
          <a:p>
            <a:pPr marL="457200" lvl="1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de Google Maps -&gt; 250 000 visitas mensuales: $1500 por mes</a:t>
            </a:r>
          </a:p>
          <a:p>
            <a:pPr marL="0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Mantenimiento:</a:t>
            </a:r>
          </a:p>
          <a:p>
            <a:pPr marL="457200" lvl="1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$1500 -&gt; salario del desarrollador encargado</a:t>
            </a:r>
          </a:p>
          <a:p>
            <a:pPr marL="457200" lvl="1" indent="0">
              <a:buNone/>
            </a:pPr>
            <a:endParaRPr lang="es-PE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con reservas 25%: $4500 por mes</a:t>
            </a:r>
          </a:p>
        </p:txBody>
      </p:sp>
    </p:spTree>
    <p:extLst>
      <p:ext uri="{BB962C8B-B14F-4D97-AF65-F5344CB8AC3E}">
        <p14:creationId xmlns:p14="http://schemas.microsoft.com/office/powerpoint/2010/main" val="128654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500802-08B6-4EDC-B273-709353C51C71}"/>
              </a:ext>
            </a:extLst>
          </p:cNvPr>
          <p:cNvSpPr/>
          <p:nvPr/>
        </p:nvSpPr>
        <p:spPr>
          <a:xfrm>
            <a:off x="1105487" y="1983545"/>
            <a:ext cx="8995116" cy="3137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F6471-DBF3-47F2-BB1A-22B9D1AA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59" y="637148"/>
            <a:ext cx="8249529" cy="839959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2.1: Adopción Masiva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1FAA-4661-4687-BE9C-FCE201C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487" y="2141940"/>
            <a:ext cx="10515600" cy="25741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Comercial Profesional:</a:t>
            </a:r>
          </a:p>
          <a:p>
            <a:pPr marL="457200" lvl="1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Producción: $15 000 </a:t>
            </a:r>
          </a:p>
          <a:p>
            <a:pPr marL="457200" lvl="1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Aparición en TV: $3500 x 3veces al día x 7 días = $73500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Salario de personal de soporte(correo electrónico)</a:t>
            </a:r>
          </a:p>
          <a:p>
            <a:pPr marL="457200" lvl="1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$1200 x 2 = $2400 por mes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8098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6FAD6-39C2-4C06-9F5A-6E5A5B12F8E8}"/>
              </a:ext>
            </a:extLst>
          </p:cNvPr>
          <p:cNvSpPr/>
          <p:nvPr/>
        </p:nvSpPr>
        <p:spPr>
          <a:xfrm>
            <a:off x="1139483" y="1730326"/>
            <a:ext cx="10621108" cy="4508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28AD0-2863-4E89-A1E6-001F4667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09" y="619027"/>
            <a:ext cx="8966982" cy="759608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 Totales (hasta el fin del primer mes)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9338-D210-4B7E-A5CA-71EAA36D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93" y="1775777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Desarrollo(Incluye r. contingencia): S./ 27 000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Soporte de Infraestructura: $4500 -&gt; S./ 15 075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Publicidad: S./ 25 000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Soporte Técnico: $2400 -&gt; S./ 8200</a:t>
            </a:r>
          </a:p>
          <a:p>
            <a:pPr marL="0" indent="0">
              <a:buNone/>
            </a:pPr>
            <a:endParaRPr lang="es-PE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 total hasta el fin del primer mes de implementación:</a:t>
            </a:r>
          </a:p>
          <a:p>
            <a:pPr marL="0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S./ 75 275.00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146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D8A14-8DEB-490A-B721-EB7CC3D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201" y="2295525"/>
            <a:ext cx="5287596" cy="1133475"/>
          </a:xfrm>
        </p:spPr>
        <p:txBody>
          <a:bodyPr>
            <a:noAutofit/>
          </a:bodyPr>
          <a:lstStyle/>
          <a:p>
            <a:r>
              <a:rPr lang="es-PE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14AC6-2846-43D1-A6AD-C766CAD4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08" y="3429000"/>
            <a:ext cx="3829783" cy="2604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3D7E6-D36F-4167-BA58-557ABA9F267C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0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8B5884-C852-4470-8859-F2389A02EF79}"/>
              </a:ext>
            </a:extLst>
          </p:cNvPr>
          <p:cNvSpPr/>
          <p:nvPr/>
        </p:nvSpPr>
        <p:spPr>
          <a:xfrm>
            <a:off x="838200" y="2321169"/>
            <a:ext cx="10515600" cy="2121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1592D-99FE-44BA-8288-73EDC092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856" y="660468"/>
            <a:ext cx="6322255" cy="675964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 utilizando anuncios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D562-3ED6-4FE1-839B-55CF36973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1216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Utilizando anuncios se puede generar la cantidad necesaria para mantener la infraestructura de soporte anterior y recuperar la inversión inicial.</a:t>
            </a:r>
          </a:p>
        </p:txBody>
      </p:sp>
    </p:spTree>
    <p:extLst>
      <p:ext uri="{BB962C8B-B14F-4D97-AF65-F5344CB8AC3E}">
        <p14:creationId xmlns:p14="http://schemas.microsoft.com/office/powerpoint/2010/main" val="318441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A2AE95-CD53-4A0B-BA23-527E3E03F53A}"/>
              </a:ext>
            </a:extLst>
          </p:cNvPr>
          <p:cNvSpPr/>
          <p:nvPr/>
        </p:nvSpPr>
        <p:spPr>
          <a:xfrm>
            <a:off x="618978" y="1716258"/>
            <a:ext cx="11028882" cy="4351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2EB7-2ABF-4FD3-A935-8E85179C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59" y="681037"/>
            <a:ext cx="9347272" cy="675884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Teoría: Como calcular ganancias con anuncios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454" y="1825625"/>
                <a:ext cx="1102888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Fórmula general:</a:t>
                </a:r>
              </a:p>
              <a:p>
                <a:pPr marL="0" indent="0">
                  <a:buNone/>
                </a:pPr>
                <a:endParaRPr lang="es-PE" b="1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𝑮𝒂𝒏𝒂𝒏𝒄𝒊𝒂𝒔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𝑰𝒎𝒑𝒓𝒆𝒔𝒊𝒐𝒏𝒆𝒔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𝒆𝑪𝑷𝑴</m:t>
                      </m:r>
                    </m:oMath>
                  </m:oMathPara>
                </a14:m>
                <a:endParaRPr lang="es-PE" sz="2800" b="1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s-PE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 estudio de Stanford indico que el 90% de los usuarios instalan una aplicación y la eliminan luego de 5 minutos.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Solo el 80% de estos tienen una conexión a internet.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 cuenta una </a:t>
                </a:r>
                <a:r>
                  <a:rPr lang="es-PE" sz="2400" b="1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“impresión” </a:t>
                </a: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cuando el anuncio es visible por 30 segundos.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Entonces, 2 </a:t>
                </a:r>
                <a:r>
                  <a:rPr lang="es-PE" sz="2400" b="1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impresiones</a:t>
                </a: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por minuto.</a:t>
                </a:r>
              </a:p>
              <a:p>
                <a:endParaRPr lang="es-P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454" y="1825625"/>
                <a:ext cx="11028882" cy="4351338"/>
              </a:xfrm>
              <a:blipFill>
                <a:blip r:embed="rId2"/>
                <a:stretch>
                  <a:fillRect l="-71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19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13BF3E-512B-4E93-BD81-BF9DDF3A7C0A}"/>
              </a:ext>
            </a:extLst>
          </p:cNvPr>
          <p:cNvSpPr/>
          <p:nvPr/>
        </p:nvSpPr>
        <p:spPr>
          <a:xfrm>
            <a:off x="801858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EA5013-B5BD-4D61-9222-ECBAED4A5650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an, sitting, table, people&#10;&#10;Description automatically generated">
            <a:extLst>
              <a:ext uri="{FF2B5EF4-FFF2-40B4-BE49-F238E27FC236}">
                <a16:creationId xmlns:a16="http://schemas.microsoft.com/office/drawing/2014/main" id="{2D163CA3-F3E4-4E54-B56C-FF408DA3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031614"/>
            <a:ext cx="7496000" cy="40042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D57D5B6-1666-4D39-B780-9C87EE87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2" y="5155666"/>
            <a:ext cx="941592" cy="94159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74BEDEA-FF76-463F-9AF1-2B85BCD0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08" y="5155666"/>
            <a:ext cx="941592" cy="94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E2D4A-13C8-49F3-988F-5823F356F5EE}"/>
              </a:ext>
            </a:extLst>
          </p:cNvPr>
          <p:cNvSpPr txBox="1"/>
          <p:nvPr/>
        </p:nvSpPr>
        <p:spPr>
          <a:xfrm>
            <a:off x="1209821" y="1702191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6B596-77E1-482A-9036-F205B9E6317B}"/>
              </a:ext>
            </a:extLst>
          </p:cNvPr>
          <p:cNvSpPr txBox="1"/>
          <p:nvPr/>
        </p:nvSpPr>
        <p:spPr>
          <a:xfrm>
            <a:off x="940904" y="2703443"/>
            <a:ext cx="29108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Dominique </a:t>
            </a:r>
            <a:r>
              <a:rPr lang="es-PE" b="1" dirty="0" err="1"/>
              <a:t>Verellen</a:t>
            </a:r>
            <a:r>
              <a:rPr lang="es-PE" b="1" dirty="0"/>
              <a:t> Valdez</a:t>
            </a:r>
          </a:p>
          <a:p>
            <a:r>
              <a:rPr lang="es-PE" b="1" dirty="0"/>
              <a:t>Luis Daniel Vásquez Gómez</a:t>
            </a:r>
          </a:p>
          <a:p>
            <a:r>
              <a:rPr lang="es-PE" b="1" dirty="0"/>
              <a:t>Vanessa López </a:t>
            </a:r>
            <a:r>
              <a:rPr lang="es-PE" b="1" dirty="0" err="1"/>
              <a:t>López</a:t>
            </a:r>
            <a:endParaRPr lang="es-PE" b="1" dirty="0"/>
          </a:p>
          <a:p>
            <a:r>
              <a:rPr lang="es-PE" b="1" dirty="0" err="1"/>
              <a:t>Fatme</a:t>
            </a:r>
            <a:r>
              <a:rPr lang="es-PE" b="1" dirty="0"/>
              <a:t> Kori Capcha Espinoza</a:t>
            </a:r>
            <a:endParaRPr lang="en-US" b="1" dirty="0"/>
          </a:p>
          <a:p>
            <a:r>
              <a:rPr lang="es-PE" b="1" dirty="0"/>
              <a:t>Juan Manuel Borja Mendoza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00BA-3385-442E-BA67-9281D7CB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36" b="87266" l="53053" r="96632">
                        <a14:foregroundMark x1="71263" y1="41011" x2="71263" y2="41011"/>
                        <a14:foregroundMark x1="72947" y1="29213" x2="64947" y2="30337"/>
                        <a14:foregroundMark x1="64947" y1="30337" x2="60842" y2="37828"/>
                        <a14:foregroundMark x1="60842" y1="37828" x2="60526" y2="50375"/>
                        <a14:foregroundMark x1="60526" y1="50375" x2="64526" y2="72285"/>
                        <a14:foregroundMark x1="64526" y1="72285" x2="62632" y2="58989"/>
                        <a14:foregroundMark x1="62632" y1="58989" x2="64947" y2="47566"/>
                        <a14:foregroundMark x1="64947" y1="47566" x2="64842" y2="37640"/>
                        <a14:foregroundMark x1="64842" y1="37640" x2="63368" y2="43446"/>
                        <a14:foregroundMark x1="64947" y1="22097" x2="59263" y2="23221"/>
                        <a14:foregroundMark x1="59263" y1="23221" x2="56000" y2="41948"/>
                        <a14:foregroundMark x1="56000" y1="41948" x2="56211" y2="73221"/>
                        <a14:foregroundMark x1="56211" y1="73221" x2="61368" y2="80150"/>
                        <a14:foregroundMark x1="61368" y1="80150" x2="67895" y2="81273"/>
                        <a14:foregroundMark x1="67895" y1="81273" x2="72526" y2="75843"/>
                        <a14:foregroundMark x1="72526" y1="75843" x2="76316" y2="66479"/>
                        <a14:foregroundMark x1="76316" y1="66479" x2="74316" y2="62360"/>
                        <a14:foregroundMark x1="77684" y1="20787" x2="82526" y2="16292"/>
                        <a14:foregroundMark x1="82526" y1="16292" x2="87895" y2="14607"/>
                        <a14:foregroundMark x1="87895" y1="14607" x2="93053" y2="17228"/>
                        <a14:foregroundMark x1="93053" y1="17228" x2="93895" y2="27341"/>
                        <a14:foregroundMark x1="93895" y1="27341" x2="92211" y2="36891"/>
                        <a14:foregroundMark x1="92211" y1="36891" x2="86842" y2="38764"/>
                        <a14:foregroundMark x1="86842" y1="38764" x2="91263" y2="44007"/>
                        <a14:foregroundMark x1="91263" y1="44007" x2="91474" y2="54682"/>
                        <a14:foregroundMark x1="91474" y1="54682" x2="86842" y2="60112"/>
                        <a14:foregroundMark x1="86842" y1="60112" x2="85053" y2="69101"/>
                        <a14:foregroundMark x1="85053" y1="69101" x2="85053" y2="78652"/>
                        <a14:foregroundMark x1="85053" y1="78652" x2="88842" y2="85206"/>
                        <a14:foregroundMark x1="88842" y1="85206" x2="94105" y2="85768"/>
                        <a14:foregroundMark x1="94105" y1="85768" x2="95474" y2="76217"/>
                        <a14:foregroundMark x1="95474" y1="76217" x2="96105" y2="18352"/>
                        <a14:foregroundMark x1="96105" y1="18352" x2="91895" y2="11610"/>
                        <a14:foregroundMark x1="91895" y1="11610" x2="58105" y2="11423"/>
                        <a14:foregroundMark x1="58105" y1="11423" x2="57789" y2="11985"/>
                        <a14:foregroundMark x1="53263" y1="12172" x2="53053" y2="25468"/>
                        <a14:foregroundMark x1="53684" y1="87453" x2="59158" y2="86891"/>
                        <a14:foregroundMark x1="59158" y1="86891" x2="67368" y2="87266"/>
                        <a14:foregroundMark x1="96105" y1="85581" x2="96632" y2="56367"/>
                        <a14:foregroundMark x1="96632" y1="56367" x2="96632" y2="56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2" t="6391" r="1204" b="7607"/>
          <a:stretch/>
        </p:blipFill>
        <p:spPr>
          <a:xfrm>
            <a:off x="7587176" y="5155666"/>
            <a:ext cx="941592" cy="9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5F44BF-B630-4C42-9AA5-6A11106E4FFB}"/>
              </a:ext>
            </a:extLst>
          </p:cNvPr>
          <p:cNvSpPr/>
          <p:nvPr/>
        </p:nvSpPr>
        <p:spPr>
          <a:xfrm>
            <a:off x="675249" y="1645920"/>
            <a:ext cx="10072468" cy="4667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5D318-5447-4660-800F-5BB183A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458" y="652245"/>
            <a:ext cx="5186509" cy="656050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D97C-57EF-4B66-BC25-5DE15CC8C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segundos por impresión -&gt; 2 por minuto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impresiones por minuto x 5 minutos = 10 impresiones por usuario</a:t>
            </a:r>
          </a:p>
          <a:p>
            <a:pPr marL="0" indent="0">
              <a:buNone/>
            </a:pP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Meta: 250 000 usuarios:</a:t>
            </a:r>
          </a:p>
          <a:p>
            <a:pPr marL="0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250 000 x 90% = 225 000</a:t>
            </a:r>
          </a:p>
          <a:p>
            <a:pPr marL="0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225 000 x 80% = 180 000</a:t>
            </a:r>
          </a:p>
          <a:p>
            <a:pPr marL="0" indent="0">
              <a:buNone/>
            </a:pP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Aproximemos que 180 000 personas utilizaran la aplicación por día por 5 minutos al fin del primer año.</a:t>
            </a:r>
          </a:p>
        </p:txBody>
      </p:sp>
    </p:spTree>
    <p:extLst>
      <p:ext uri="{BB962C8B-B14F-4D97-AF65-F5344CB8AC3E}">
        <p14:creationId xmlns:p14="http://schemas.microsoft.com/office/powerpoint/2010/main" val="335781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CA977F-39C5-4DDA-BF81-119DE34BAC31}"/>
              </a:ext>
            </a:extLst>
          </p:cNvPr>
          <p:cNvSpPr/>
          <p:nvPr/>
        </p:nvSpPr>
        <p:spPr>
          <a:xfrm>
            <a:off x="689317" y="2236763"/>
            <a:ext cx="10515600" cy="2644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7C82-63BD-4C32-A69D-9B6418C9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3" y="640740"/>
            <a:ext cx="8094785" cy="681624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 </a:t>
            </a:r>
            <a:r>
              <a:rPr lang="es-PE" sz="3200" i="1" dirty="0">
                <a:solidFill>
                  <a:schemeClr val="tx1"/>
                </a:solidFill>
              </a:rPr>
              <a:t>(continuación)</a:t>
            </a:r>
            <a:endParaRPr lang="es-PE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4F9B-19FE-4648-868B-66ABA207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0874"/>
            <a:ext cx="10515600" cy="23806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180 000 usuarios x 10 impresiones = 1 800 000 impresiones</a:t>
            </a:r>
          </a:p>
          <a:p>
            <a:pPr marL="0" indent="0">
              <a:buNone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nuestros 250 000 usuarios diarios podríamos tener 1 800 000 posibles impresiones las cuales generaran ganancias.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dirty="0">
              <a:solidFill>
                <a:schemeClr val="tx1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845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F4F40-FB96-454B-8EDB-2617FB415718}"/>
              </a:ext>
            </a:extLst>
          </p:cNvPr>
          <p:cNvSpPr/>
          <p:nvPr/>
        </p:nvSpPr>
        <p:spPr>
          <a:xfrm>
            <a:off x="590843" y="1856935"/>
            <a:ext cx="9861452" cy="3474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DB6D6-333D-4CE4-8456-336E4C79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4" y="633047"/>
            <a:ext cx="3832274" cy="759656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Cálculo de </a:t>
            </a:r>
            <a:r>
              <a:rPr lang="es-PE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eCPM</a:t>
            </a:r>
            <a:endParaRPr lang="es-PE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800" b="1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eCPM</a:t>
                </a: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el costo efectivo por millar.</a:t>
                </a:r>
              </a:p>
              <a:p>
                <a:pPr marL="0" indent="0">
                  <a:buNone/>
                </a:pPr>
                <a:endParaRPr lang="es-PE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𝒆𝑪𝑷𝑴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𝑮𝒂𝒏𝒂𝒏𝒄𝒊𝒂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𝑰𝒎𝒑𝒓𝒆𝒔𝒊𝒐𝒏𝒆𝒔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s-PE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PE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 facilitar nuestros cálculos y no entrar en tanto detalle consideraremos un </a:t>
                </a:r>
                <a:r>
                  <a:rPr lang="es-PE" sz="2800" b="1" i="1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eCPM</a:t>
                </a: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$1.75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  <a:blipFill>
                <a:blip r:embed="rId2"/>
                <a:stretch>
                  <a:fillRect l="-1043" t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FDE364-590F-4A0C-90AA-81474E01BAA9}"/>
              </a:ext>
            </a:extLst>
          </p:cNvPr>
          <p:cNvSpPr/>
          <p:nvPr/>
        </p:nvSpPr>
        <p:spPr>
          <a:xfrm>
            <a:off x="604911" y="1744394"/>
            <a:ext cx="10515600" cy="3680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15272-18C6-4F84-9A41-C5BED38D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12" y="624412"/>
            <a:ext cx="4479388" cy="808331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 de presentación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tasa de presentación de define como el porcentaje aproximado de veces que se mostró el anuncio / las veces que se solicito el anuncio.</a:t>
                </a:r>
              </a:p>
              <a:p>
                <a:endParaRPr lang="es-PE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𝑀𝑜𝑠𝑡𝑟𝑎𝑑𝑜𝑠</m:t>
                          </m:r>
                          <m:r>
                            <m:rPr>
                              <m:nor/>
                            </m:rPr>
                            <a:rPr lang="es-PE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𝑆𝑜𝑙𝑖</m:t>
                          </m:r>
                          <m:r>
                            <m:rPr>
                              <m:nor/>
                            </m:rP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citados</m:t>
                          </m:r>
                          <m:r>
                            <m:rPr>
                              <m:nor/>
                            </m:rPr>
                            <a:rPr lang="es-PE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s-PE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s-PE" sz="28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Definamos una tasa de presentación de 94%.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  <a:blipFill>
                <a:blip r:embed="rId2"/>
                <a:stretch>
                  <a:fillRect l="-812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6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74E4A-3969-4D43-BC40-827B179F0864}"/>
              </a:ext>
            </a:extLst>
          </p:cNvPr>
          <p:cNvSpPr/>
          <p:nvPr/>
        </p:nvSpPr>
        <p:spPr>
          <a:xfrm>
            <a:off x="604911" y="2110154"/>
            <a:ext cx="10748889" cy="20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7D9B-1358-4FAA-9E1A-FC015B2D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67579"/>
            <a:ext cx="6370320" cy="809529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¿Como le va a la competencia?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D280F-901D-4D19-821B-CB7DC48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098"/>
            <a:ext cx="10515600" cy="22118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2018, </a:t>
            </a:r>
            <a:r>
              <a:rPr lang="es-PE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Waze</a:t>
            </a: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</a:t>
            </a: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reporto tener 1.3 usuarios únicos por 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promedio, los usuarios usan la aplicación 1:38 horas por día.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2017 el numero de “</a:t>
            </a:r>
            <a:r>
              <a:rPr lang="es-PE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wazeros</a:t>
            </a: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diarios era de 870 000.</a:t>
            </a:r>
          </a:p>
        </p:txBody>
      </p:sp>
    </p:spTree>
    <p:extLst>
      <p:ext uri="{BB962C8B-B14F-4D97-AF65-F5344CB8AC3E}">
        <p14:creationId xmlns:p14="http://schemas.microsoft.com/office/powerpoint/2010/main" val="3048394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55DD81-F194-40DE-A265-6CCA2B4C017C}"/>
              </a:ext>
            </a:extLst>
          </p:cNvPr>
          <p:cNvSpPr/>
          <p:nvPr/>
        </p:nvSpPr>
        <p:spPr>
          <a:xfrm>
            <a:off x="1676400" y="2786648"/>
            <a:ext cx="5427785" cy="1518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32459-24B5-4F5D-8461-6F1FA7A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86648"/>
            <a:ext cx="10515600" cy="1284703"/>
          </a:xfrm>
        </p:spPr>
        <p:txBody>
          <a:bodyPr>
            <a:normAutofit fontScale="90000"/>
          </a:bodyPr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meta: </a:t>
            </a:r>
            <a:b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250 000 Usuarios por Día.</a:t>
            </a:r>
          </a:p>
        </p:txBody>
      </p:sp>
    </p:spTree>
    <p:extLst>
      <p:ext uri="{BB962C8B-B14F-4D97-AF65-F5344CB8AC3E}">
        <p14:creationId xmlns:p14="http://schemas.microsoft.com/office/powerpoint/2010/main" val="258566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F8258-02FC-4AB2-B5A3-C791CC06882E}"/>
              </a:ext>
            </a:extLst>
          </p:cNvPr>
          <p:cNvSpPr/>
          <p:nvPr/>
        </p:nvSpPr>
        <p:spPr>
          <a:xfrm>
            <a:off x="661182" y="2250831"/>
            <a:ext cx="10515600" cy="33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78915-8877-44F0-8FDC-942620F5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63087"/>
            <a:ext cx="8311662" cy="701479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nuestras posibles ganancias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 para calcular ganancias:</a:t>
                </a:r>
              </a:p>
              <a:p>
                <a:endParaRPr lang="es-P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1800000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×1.75×0.94</m:t>
                      </m:r>
                    </m:oMath>
                  </m:oMathPara>
                </a14:m>
                <a:endParaRPr lang="es-PE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s-PE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=$2961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m:oMathPara>
                </a14:m>
                <a:endParaRPr lang="es-PE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s-P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78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65846-EB33-45D3-B67A-FC5B915D4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308" y="2108757"/>
            <a:ext cx="3769384" cy="1126283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$88 830.00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64E9C8-02A5-455F-8C02-3651D9E83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79" y="3429000"/>
            <a:ext cx="8915399" cy="1126283"/>
          </a:xfrm>
        </p:spPr>
        <p:txBody>
          <a:bodyPr>
            <a:normAutofit/>
          </a:bodyPr>
          <a:lstStyle/>
          <a:p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ganancias mensuales llegando a nuestra meta de 250 000 usuarios diarios.</a:t>
            </a:r>
          </a:p>
        </p:txBody>
      </p:sp>
    </p:spTree>
    <p:extLst>
      <p:ext uri="{BB962C8B-B14F-4D97-AF65-F5344CB8AC3E}">
        <p14:creationId xmlns:p14="http://schemas.microsoft.com/office/powerpoint/2010/main" val="6831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FFF8F-A2F6-4277-B291-71BA9C5E3B08}"/>
              </a:ext>
            </a:extLst>
          </p:cNvPr>
          <p:cNvSpPr/>
          <p:nvPr/>
        </p:nvSpPr>
        <p:spPr>
          <a:xfrm>
            <a:off x="1294228" y="1744394"/>
            <a:ext cx="9257615" cy="4431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BD277-1C5D-4B2C-B2F9-91917882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69516"/>
            <a:ext cx="8911687" cy="754524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Suficiente para pagar la inversión inicial?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AAB4-E4EB-4B13-93BE-6E29358B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2063262"/>
            <a:ext cx="8915400" cy="377762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inicial hasta el fin del primer mes: $25 000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fin del primer año, cumpliendo nuestra meta generamos $85 000 por mes.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$ 1 020 000 por año…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Suficiente para cubrir la inversión inicial y crecer aun mas!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948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AFBF02-D04C-444E-A777-D535EA2CD1CC}"/>
              </a:ext>
            </a:extLst>
          </p:cNvPr>
          <p:cNvSpPr/>
          <p:nvPr/>
        </p:nvSpPr>
        <p:spPr>
          <a:xfrm>
            <a:off x="1273126" y="2124221"/>
            <a:ext cx="7526215" cy="3052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D5FD4-41FE-411D-B9DC-90449D49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3" y="646479"/>
            <a:ext cx="3424311" cy="689952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6A46-6D7F-4E79-8844-105D2671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6" y="2275790"/>
            <a:ext cx="10515600" cy="34075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 “premium” sin anuncios.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Expansión a otros municipios.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Otras ciudades posiblemente.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Expansión global.</a:t>
            </a:r>
          </a:p>
        </p:txBody>
      </p:sp>
    </p:spTree>
    <p:extLst>
      <p:ext uri="{BB962C8B-B14F-4D97-AF65-F5344CB8AC3E}">
        <p14:creationId xmlns:p14="http://schemas.microsoft.com/office/powerpoint/2010/main" val="96288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441E37-4978-4964-8D1A-DE6C75875E24}"/>
              </a:ext>
            </a:extLst>
          </p:cNvPr>
          <p:cNvSpPr/>
          <p:nvPr/>
        </p:nvSpPr>
        <p:spPr>
          <a:xfrm>
            <a:off x="801858" y="1318361"/>
            <a:ext cx="3663678" cy="9070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C9FE19-4CDD-46E9-AED0-B8E42BC914A8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E5B06-0DC9-4C80-BE33-001E7F81AB1F}"/>
              </a:ext>
            </a:extLst>
          </p:cNvPr>
          <p:cNvSpPr txBox="1"/>
          <p:nvPr/>
        </p:nvSpPr>
        <p:spPr>
          <a:xfrm>
            <a:off x="1164726" y="1318361"/>
            <a:ext cx="2953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 </a:t>
            </a:r>
          </a:p>
          <a:p>
            <a:pPr algn="ctr"/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RESUELVE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C5E2F-3E71-4A83-9B4C-D06BF115AD67}"/>
              </a:ext>
            </a:extLst>
          </p:cNvPr>
          <p:cNvSpPr txBox="1"/>
          <p:nvPr/>
        </p:nvSpPr>
        <p:spPr>
          <a:xfrm>
            <a:off x="888631" y="2517913"/>
            <a:ext cx="3505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Nuestra app de alta precisión se encarga de administrar y recomendar la mejor opción de vías alternativas para  evitar el tráfico vehicular en la ciudad.</a:t>
            </a:r>
          </a:p>
          <a:p>
            <a:endParaRPr lang="es-PE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4622-BDE5-42CA-A6A5-E6E418ED9C27}"/>
              </a:ext>
            </a:extLst>
          </p:cNvPr>
          <p:cNvSpPr txBox="1"/>
          <p:nvPr/>
        </p:nvSpPr>
        <p:spPr>
          <a:xfrm>
            <a:off x="11531242" y="6488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SITY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F6474-33FD-4C02-88DC-53D73CC4729A}"/>
              </a:ext>
            </a:extLst>
          </p:cNvPr>
          <p:cNvSpPr txBox="1"/>
          <p:nvPr/>
        </p:nvSpPr>
        <p:spPr>
          <a:xfrm>
            <a:off x="3855292" y="6119336"/>
            <a:ext cx="44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https://dominique120.github.io/2051/</a:t>
            </a:r>
            <a:endParaRPr lang="en-US" b="1" dirty="0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0247BA-58DE-48EA-9499-1E7AFFD4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</p:spPr>
      </p:pic>
    </p:spTree>
    <p:extLst>
      <p:ext uri="{BB962C8B-B14F-4D97-AF65-F5344CB8AC3E}">
        <p14:creationId xmlns:p14="http://schemas.microsoft.com/office/powerpoint/2010/main" val="110814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A7524B-5ECE-4AAC-B3C2-FE3EC9CD83CA}"/>
              </a:ext>
            </a:extLst>
          </p:cNvPr>
          <p:cNvSpPr/>
          <p:nvPr/>
        </p:nvSpPr>
        <p:spPr>
          <a:xfrm>
            <a:off x="801858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12359-832D-4795-926A-BDE9B0141C29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8F941-2FC2-4A53-8FD7-EF6DD9985FFD}"/>
              </a:ext>
            </a:extLst>
          </p:cNvPr>
          <p:cNvSpPr txBox="1"/>
          <p:nvPr/>
        </p:nvSpPr>
        <p:spPr>
          <a:xfrm>
            <a:off x="1867717" y="1692322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700DD-7D23-462B-B849-174F1C146B5A}"/>
              </a:ext>
            </a:extLst>
          </p:cNvPr>
          <p:cNvSpPr/>
          <p:nvPr/>
        </p:nvSpPr>
        <p:spPr>
          <a:xfrm>
            <a:off x="996164" y="2422124"/>
            <a:ext cx="3296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existe esta aplicación?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7A00-B04A-47C3-9982-8C3FBFAD5CBF}"/>
              </a:ext>
            </a:extLst>
          </p:cNvPr>
          <p:cNvSpPr txBox="1"/>
          <p:nvPr/>
        </p:nvSpPr>
        <p:spPr>
          <a:xfrm>
            <a:off x="888833" y="2998039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Ofrecer una ruta que permita al usuario disfrutar de un viaje  placentero y sin contratiempos.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53FBC-5148-4610-B3E1-41886B2B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6" y="1054294"/>
            <a:ext cx="7126901" cy="47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6AF661-A563-4B0A-82FC-0BD403E3F0C4}"/>
              </a:ext>
            </a:extLst>
          </p:cNvPr>
          <p:cNvSpPr/>
          <p:nvPr/>
        </p:nvSpPr>
        <p:spPr>
          <a:xfrm>
            <a:off x="801858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8035D-6B92-4EE7-BA27-FD3C9C26CC43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boy sitting at a beach&#10;&#10;Description automatically generated">
            <a:extLst>
              <a:ext uri="{FF2B5EF4-FFF2-40B4-BE49-F238E27FC236}">
                <a16:creationId xmlns:a16="http://schemas.microsoft.com/office/drawing/2014/main" id="{4B521742-262E-4B39-A148-E2377C23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5" y="1449547"/>
            <a:ext cx="7424122" cy="3641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8B3EC-40AC-4450-81FF-AF0ABA1D08E3}"/>
              </a:ext>
            </a:extLst>
          </p:cNvPr>
          <p:cNvSpPr txBox="1"/>
          <p:nvPr/>
        </p:nvSpPr>
        <p:spPr>
          <a:xfrm>
            <a:off x="1906990" y="1678674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41D1C-81C2-4C90-B60D-A34B1FEAE819}"/>
              </a:ext>
            </a:extLst>
          </p:cNvPr>
          <p:cNvSpPr/>
          <p:nvPr/>
        </p:nvSpPr>
        <p:spPr>
          <a:xfrm>
            <a:off x="1025885" y="2396060"/>
            <a:ext cx="326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queremos para el futuro?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7423-20EE-4955-AEAF-EAF74DBEAD54}"/>
              </a:ext>
            </a:extLst>
          </p:cNvPr>
          <p:cNvSpPr txBox="1"/>
          <p:nvPr/>
        </p:nvSpPr>
        <p:spPr>
          <a:xfrm>
            <a:off x="926753" y="2930562"/>
            <a:ext cx="3366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Garantizar a los ciudadanos que a través de nuestro servicio podrán mejorar su vida diaria y experimentar un viaje sin congestión vehicular. </a:t>
            </a:r>
          </a:p>
        </p:txBody>
      </p:sp>
    </p:spTree>
    <p:extLst>
      <p:ext uri="{BB962C8B-B14F-4D97-AF65-F5344CB8AC3E}">
        <p14:creationId xmlns:p14="http://schemas.microsoft.com/office/powerpoint/2010/main" val="27190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247F44-FF8C-4664-B5D7-BB47930D6794}"/>
              </a:ext>
            </a:extLst>
          </p:cNvPr>
          <p:cNvSpPr/>
          <p:nvPr/>
        </p:nvSpPr>
        <p:spPr>
          <a:xfrm>
            <a:off x="821090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EA7B5-3C02-4F85-A282-3AB31AF06666}"/>
              </a:ext>
            </a:extLst>
          </p:cNvPr>
          <p:cNvSpPr/>
          <p:nvPr/>
        </p:nvSpPr>
        <p:spPr>
          <a:xfrm>
            <a:off x="821090" y="2320563"/>
            <a:ext cx="3663678" cy="31334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9138-947B-4130-9FF8-9C9DF09F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249" y="648892"/>
            <a:ext cx="6281873" cy="358087"/>
          </a:xfrm>
        </p:spPr>
        <p:txBody>
          <a:bodyPr>
            <a:normAutofit lnSpcReduction="10000"/>
          </a:bodyPr>
          <a:lstStyle/>
          <a:p>
            <a:r>
              <a:rPr lang="es-PE" b="1" dirty="0">
                <a:solidFill>
                  <a:schemeClr val="tx1"/>
                </a:solidFill>
              </a:rPr>
              <a:t>Antes: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94C27-0CFA-4181-AA05-F598BE5B7E9C}"/>
              </a:ext>
            </a:extLst>
          </p:cNvPr>
          <p:cNvSpPr txBox="1"/>
          <p:nvPr/>
        </p:nvSpPr>
        <p:spPr>
          <a:xfrm>
            <a:off x="935952" y="1678673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LO HACE?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9778-6013-49D0-95BF-A8E7E75075C3}"/>
              </a:ext>
            </a:extLst>
          </p:cNvPr>
          <p:cNvSpPr txBox="1"/>
          <p:nvPr/>
        </p:nvSpPr>
        <p:spPr>
          <a:xfrm>
            <a:off x="912609" y="2320563"/>
            <a:ext cx="3486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Utilizando un algoritmo de alta tecnología el aplicativo recibe información de transito cada 2 segundos de la nube y recibe las instrucciones para optimizar y balancear el transito en la ciudad, así logrando que la congestión no este en un solo punto, si no distribuida.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4B50E-22B0-4E98-8412-B7F73DE2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49" y="1045067"/>
            <a:ext cx="7328993" cy="2313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455A5-5959-433D-8FBE-3F64BB92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8" y="4044215"/>
            <a:ext cx="7073553" cy="21648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22DFFD-898A-433C-BF4E-86BF133BBDD9}"/>
              </a:ext>
            </a:extLst>
          </p:cNvPr>
          <p:cNvSpPr txBox="1">
            <a:spLocks/>
          </p:cNvSpPr>
          <p:nvPr/>
        </p:nvSpPr>
        <p:spPr>
          <a:xfrm>
            <a:off x="4698249" y="3698517"/>
            <a:ext cx="6281873" cy="35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b="1" dirty="0"/>
              <a:t>Después</a:t>
            </a:r>
            <a:r>
              <a:rPr lang="es-P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5795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C6AC3-A99F-48A4-9DF7-03A47D05D449}"/>
              </a:ext>
            </a:extLst>
          </p:cNvPr>
          <p:cNvSpPr/>
          <p:nvPr/>
        </p:nvSpPr>
        <p:spPr>
          <a:xfrm>
            <a:off x="638535" y="1858080"/>
            <a:ext cx="3990323" cy="4335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BBA14-CB0B-49C5-A2B7-DD9BD199E80B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B1680-A17C-48FD-A354-4190E6907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2552D-AD8E-4168-A005-01A7D29D27CA}"/>
              </a:ext>
            </a:extLst>
          </p:cNvPr>
          <p:cNvSpPr txBox="1"/>
          <p:nvPr/>
        </p:nvSpPr>
        <p:spPr>
          <a:xfrm>
            <a:off x="646443" y="1848625"/>
            <a:ext cx="399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 EN LA VERSIÓN 4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8872-CDDB-406C-B89E-143AA210B4EF}"/>
              </a:ext>
            </a:extLst>
          </p:cNvPr>
          <p:cNvSpPr txBox="1"/>
          <p:nvPr/>
        </p:nvSpPr>
        <p:spPr>
          <a:xfrm>
            <a:off x="888631" y="2517913"/>
            <a:ext cx="3505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En la versión 4 se agregó el uso del GPS para que el usuario pueda ubicarse mas fácilmente y que la aplicación lo siga mientras navega por las pistas de la ciudad.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989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E199F0-9337-4723-9716-8B7ED6A189FF}"/>
              </a:ext>
            </a:extLst>
          </p:cNvPr>
          <p:cNvSpPr txBox="1"/>
          <p:nvPr/>
        </p:nvSpPr>
        <p:spPr>
          <a:xfrm>
            <a:off x="11531242" y="6488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SITY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884D4-2CCC-42BF-9DE6-CC757B9404D5}"/>
              </a:ext>
            </a:extLst>
          </p:cNvPr>
          <p:cNvSpPr/>
          <p:nvPr/>
        </p:nvSpPr>
        <p:spPr>
          <a:xfrm>
            <a:off x="0" y="0"/>
            <a:ext cx="12192000" cy="64886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71E81-1E80-4D1E-B4D9-B78E0FB8814A}"/>
              </a:ext>
            </a:extLst>
          </p:cNvPr>
          <p:cNvSpPr/>
          <p:nvPr/>
        </p:nvSpPr>
        <p:spPr>
          <a:xfrm>
            <a:off x="0" y="0"/>
            <a:ext cx="1219200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ANÁLISIS Y GENERACIÓN DE MODELOS DE NEGOCIOS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85476-6458-41CB-98C5-FD11A6961BD4}"/>
              </a:ext>
            </a:extLst>
          </p:cNvPr>
          <p:cNvSpPr/>
          <p:nvPr/>
        </p:nvSpPr>
        <p:spPr>
          <a:xfrm>
            <a:off x="0" y="543339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F4CDE-ADFF-4CA5-A29F-BFA1B425DA04}"/>
              </a:ext>
            </a:extLst>
          </p:cNvPr>
          <p:cNvSpPr/>
          <p:nvPr/>
        </p:nvSpPr>
        <p:spPr>
          <a:xfrm>
            <a:off x="2842593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8215-59F4-4BBF-8FD0-73D02C7FE5F7}"/>
              </a:ext>
            </a:extLst>
          </p:cNvPr>
          <p:cNvSpPr/>
          <p:nvPr/>
        </p:nvSpPr>
        <p:spPr>
          <a:xfrm>
            <a:off x="2842592" y="2650434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B4C3E-A783-4CF2-8F25-296C02C07B03}"/>
              </a:ext>
            </a:extLst>
          </p:cNvPr>
          <p:cNvSpPr/>
          <p:nvPr/>
        </p:nvSpPr>
        <p:spPr>
          <a:xfrm>
            <a:off x="7487477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AD5CB-5092-47B6-8105-7AE6810152D5}"/>
              </a:ext>
            </a:extLst>
          </p:cNvPr>
          <p:cNvSpPr/>
          <p:nvPr/>
        </p:nvSpPr>
        <p:spPr>
          <a:xfrm>
            <a:off x="7487477" y="2657060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86F93-2C15-4A48-B79B-F6C4CA12C475}"/>
              </a:ext>
            </a:extLst>
          </p:cNvPr>
          <p:cNvSpPr/>
          <p:nvPr/>
        </p:nvSpPr>
        <p:spPr>
          <a:xfrm>
            <a:off x="0" y="4876799"/>
            <a:ext cx="6009862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60D4E-CB64-4643-BDAE-B372F1D42C3B}"/>
              </a:ext>
            </a:extLst>
          </p:cNvPr>
          <p:cNvSpPr/>
          <p:nvPr/>
        </p:nvSpPr>
        <p:spPr>
          <a:xfrm>
            <a:off x="6139067" y="4876799"/>
            <a:ext cx="6052933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A9131-58B8-41A5-863E-D11C076683E8}"/>
              </a:ext>
            </a:extLst>
          </p:cNvPr>
          <p:cNvSpPr txBox="1"/>
          <p:nvPr/>
        </p:nvSpPr>
        <p:spPr>
          <a:xfrm>
            <a:off x="286578" y="583527"/>
            <a:ext cx="22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accent6">
                    <a:lumMod val="50000"/>
                  </a:schemeClr>
                </a:solidFill>
              </a:rPr>
              <a:t>PARTNERS CLAVE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8FEFD-9B57-4955-83F8-F980CCF7CD62}"/>
              </a:ext>
            </a:extLst>
          </p:cNvPr>
          <p:cNvSpPr txBox="1"/>
          <p:nvPr/>
        </p:nvSpPr>
        <p:spPr>
          <a:xfrm>
            <a:off x="2842591" y="629693"/>
            <a:ext cx="194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6">
                    <a:lumMod val="50000"/>
                  </a:schemeClr>
                </a:solidFill>
              </a:rPr>
              <a:t>ACTIVIDADES CLAVE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B99F90-15CF-4F70-84A0-913436969CB3}"/>
              </a:ext>
            </a:extLst>
          </p:cNvPr>
          <p:cNvSpPr/>
          <p:nvPr/>
        </p:nvSpPr>
        <p:spPr>
          <a:xfrm>
            <a:off x="9478617" y="543338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69E52-DA09-42F8-89F6-10CB189EAB2C}"/>
              </a:ext>
            </a:extLst>
          </p:cNvPr>
          <p:cNvSpPr/>
          <p:nvPr/>
        </p:nvSpPr>
        <p:spPr>
          <a:xfrm>
            <a:off x="4790662" y="543338"/>
            <a:ext cx="2610675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0D3E2-F385-4E6D-A7BF-DE4674DD137F}"/>
              </a:ext>
            </a:extLst>
          </p:cNvPr>
          <p:cNvSpPr txBox="1"/>
          <p:nvPr/>
        </p:nvSpPr>
        <p:spPr>
          <a:xfrm>
            <a:off x="3046344" y="2703444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>
                <a:solidFill>
                  <a:schemeClr val="accent6">
                    <a:lumMod val="50000"/>
                  </a:schemeClr>
                </a:solidFill>
              </a:rPr>
              <a:t>RECURSOS CLAVE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37FDC-C86C-4785-B7A4-D8C9E418325C}"/>
              </a:ext>
            </a:extLst>
          </p:cNvPr>
          <p:cNvSpPr txBox="1"/>
          <p:nvPr/>
        </p:nvSpPr>
        <p:spPr>
          <a:xfrm>
            <a:off x="5112025" y="629693"/>
            <a:ext cx="205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6">
                    <a:lumMod val="50000"/>
                  </a:schemeClr>
                </a:solidFill>
              </a:rPr>
              <a:t>PROPUESTA DE VALOR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2D86F-A65B-4343-9153-F38257EDD15F}"/>
              </a:ext>
            </a:extLst>
          </p:cNvPr>
          <p:cNvSpPr txBox="1"/>
          <p:nvPr/>
        </p:nvSpPr>
        <p:spPr>
          <a:xfrm>
            <a:off x="7444060" y="583527"/>
            <a:ext cx="1920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>
                <a:solidFill>
                  <a:schemeClr val="accent6">
                    <a:lumMod val="50000"/>
                  </a:schemeClr>
                </a:solidFill>
              </a:rPr>
              <a:t>RELACION CON LOS CLIENTES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A37AF-7100-44CF-A1B0-2EE1551E08F5}"/>
              </a:ext>
            </a:extLst>
          </p:cNvPr>
          <p:cNvSpPr txBox="1"/>
          <p:nvPr/>
        </p:nvSpPr>
        <p:spPr>
          <a:xfrm>
            <a:off x="9713843" y="542904"/>
            <a:ext cx="209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accent6">
                    <a:lumMod val="50000"/>
                  </a:schemeClr>
                </a:solidFill>
              </a:rPr>
              <a:t>SEGMENTOS DE CLIENTES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5783D-DA12-4232-BC74-914566E6F75E}"/>
              </a:ext>
            </a:extLst>
          </p:cNvPr>
          <p:cNvSpPr txBox="1"/>
          <p:nvPr/>
        </p:nvSpPr>
        <p:spPr>
          <a:xfrm>
            <a:off x="7593494" y="2642091"/>
            <a:ext cx="15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solidFill>
                  <a:schemeClr val="tx2"/>
                </a:solidFill>
              </a:rPr>
              <a:t>CANALES DE DISTRIBUCIÓN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7E2D8-2E15-4D28-A1A7-529AA9D83553}"/>
              </a:ext>
            </a:extLst>
          </p:cNvPr>
          <p:cNvSpPr txBox="1"/>
          <p:nvPr/>
        </p:nvSpPr>
        <p:spPr>
          <a:xfrm>
            <a:off x="1378226" y="4863546"/>
            <a:ext cx="292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accent6">
                    <a:lumMod val="50000"/>
                  </a:schemeClr>
                </a:solidFill>
              </a:rPr>
              <a:t>ESTRUCTURA DE COSTES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9AB4A-0807-4DD3-BD1F-86172276ECEE}"/>
              </a:ext>
            </a:extLst>
          </p:cNvPr>
          <p:cNvSpPr txBox="1"/>
          <p:nvPr/>
        </p:nvSpPr>
        <p:spPr>
          <a:xfrm>
            <a:off x="8219659" y="4863546"/>
            <a:ext cx="2517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accent6">
                    <a:lumMod val="50000"/>
                  </a:schemeClr>
                </a:solidFill>
              </a:rPr>
              <a:t>FLUJO DE INGRESOS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2AB0C5-8679-4249-ABBA-A9D626B63DD0}"/>
              </a:ext>
            </a:extLst>
          </p:cNvPr>
          <p:cNvSpPr txBox="1"/>
          <p:nvPr/>
        </p:nvSpPr>
        <p:spPr>
          <a:xfrm>
            <a:off x="4888397" y="944018"/>
            <a:ext cx="24118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Administrar y gestionar una mejor ruta de viaje que sea capaz de brindar al usuario una mejor experiencia en cuanto a rapidez y comodidad para llegar a su destino.</a:t>
            </a:r>
          </a:p>
          <a:p>
            <a:endParaRPr lang="es-PE" sz="1600" b="1" dirty="0"/>
          </a:p>
          <a:p>
            <a:r>
              <a:rPr lang="es-PE" sz="1600" b="1" dirty="0"/>
              <a:t>Balancear el trafico de la ciudad para reducir la congestión.</a:t>
            </a:r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195B4-7216-4920-9EA6-47FA1B9DD078}"/>
              </a:ext>
            </a:extLst>
          </p:cNvPr>
          <p:cNvSpPr txBox="1"/>
          <p:nvPr/>
        </p:nvSpPr>
        <p:spPr>
          <a:xfrm>
            <a:off x="9594574" y="1127679"/>
            <a:ext cx="2463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Personas que utilizan automóviles como herramienta de trabajo y desean llegar rápido a sus destinos.</a:t>
            </a:r>
          </a:p>
          <a:p>
            <a:endParaRPr lang="es-PE" dirty="0"/>
          </a:p>
          <a:p>
            <a:r>
              <a:rPr lang="es-PE" sz="1500" b="1" dirty="0"/>
              <a:t>Personas que utilizan su automóvil como medio de transporte para llegar rápido al trabajo o algún lugar de interés y que no quieren perder tiempo en el tráfico.</a:t>
            </a:r>
            <a:endParaRPr 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85F28-551B-41B7-A390-095682825FEE}"/>
              </a:ext>
            </a:extLst>
          </p:cNvPr>
          <p:cNvSpPr txBox="1"/>
          <p:nvPr/>
        </p:nvSpPr>
        <p:spPr>
          <a:xfrm>
            <a:off x="7530547" y="3007558"/>
            <a:ext cx="17509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/>
              <a:t>Canales directos (Playstore / Appstore)</a:t>
            </a:r>
          </a:p>
          <a:p>
            <a:endParaRPr lang="es-P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Posicionamiento SEO.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Publicidad SEM.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Redes Sociales.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Social 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Estrategia de contenidos.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F5F90-1114-4BD1-A12E-30B12FE11923}"/>
              </a:ext>
            </a:extLst>
          </p:cNvPr>
          <p:cNvSpPr txBox="1"/>
          <p:nvPr/>
        </p:nvSpPr>
        <p:spPr>
          <a:xfrm>
            <a:off x="7593494" y="952059"/>
            <a:ext cx="1634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Personal (vía telefónica)</a:t>
            </a:r>
          </a:p>
          <a:p>
            <a:r>
              <a:rPr lang="es-PE" sz="1400" b="1" dirty="0"/>
              <a:t>A distancia.</a:t>
            </a:r>
          </a:p>
          <a:p>
            <a:r>
              <a:rPr lang="es-PE" sz="1400" b="1" dirty="0"/>
              <a:t>Automatizada</a:t>
            </a:r>
          </a:p>
          <a:p>
            <a:r>
              <a:rPr lang="es-PE" sz="1400" b="1" dirty="0"/>
              <a:t>Co-Creación</a:t>
            </a:r>
            <a:endParaRPr 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F55E9-BC39-49CD-BDE8-5C243CA90292}"/>
              </a:ext>
            </a:extLst>
          </p:cNvPr>
          <p:cNvSpPr txBox="1"/>
          <p:nvPr/>
        </p:nvSpPr>
        <p:spPr>
          <a:xfrm>
            <a:off x="96907" y="5266159"/>
            <a:ext cx="5816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Mantenimiento de Aplicativos.</a:t>
            </a:r>
          </a:p>
          <a:p>
            <a:r>
              <a:rPr lang="es-PE" sz="1600" b="1" dirty="0"/>
              <a:t>Salario de empleados.</a:t>
            </a:r>
          </a:p>
          <a:p>
            <a:r>
              <a:rPr lang="es-PE" sz="1600" b="1" dirty="0"/>
              <a:t>Costo de servidores y dominios.</a:t>
            </a:r>
          </a:p>
          <a:p>
            <a:r>
              <a:rPr lang="es-PE" sz="1600" b="1" dirty="0"/>
              <a:t>Servicio técnico.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7E7A74-5CDF-4063-A230-6465903CB2E1}"/>
              </a:ext>
            </a:extLst>
          </p:cNvPr>
          <p:cNvSpPr txBox="1"/>
          <p:nvPr/>
        </p:nvSpPr>
        <p:spPr>
          <a:xfrm>
            <a:off x="6290642" y="5245486"/>
            <a:ext cx="574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Subvención por parte de los municipios para el desarrollo tecnológico.</a:t>
            </a:r>
          </a:p>
          <a:p>
            <a:r>
              <a:rPr lang="es-PE" sz="1600" b="1" dirty="0"/>
              <a:t>Se lograría </a:t>
            </a:r>
            <a:r>
              <a:rPr lang="es-ES" sz="1600" b="1" dirty="0"/>
              <a:t>gracias a la inserción estratégica de anuncios publicitarios en las aplicaciones móviles.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3A2DE8-BB31-4C74-AEB4-7C2331CCD6A0}"/>
              </a:ext>
            </a:extLst>
          </p:cNvPr>
          <p:cNvSpPr txBox="1"/>
          <p:nvPr/>
        </p:nvSpPr>
        <p:spPr>
          <a:xfrm>
            <a:off x="2878208" y="2932220"/>
            <a:ext cx="17418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Humanos </a:t>
            </a:r>
            <a:r>
              <a:rPr lang="es-PE" sz="1000" b="1" dirty="0"/>
              <a:t>(Desarrolladores y gestores)</a:t>
            </a:r>
          </a:p>
          <a:p>
            <a:r>
              <a:rPr lang="es-PE" sz="1400" b="1" dirty="0"/>
              <a:t>Físicos </a:t>
            </a:r>
            <a:r>
              <a:rPr lang="es-PE" sz="1000" b="1" dirty="0"/>
              <a:t>(Recursos Tecnológicos)</a:t>
            </a:r>
          </a:p>
          <a:p>
            <a:r>
              <a:rPr lang="es-PE" sz="1400" b="1" dirty="0"/>
              <a:t>Intelectuales </a:t>
            </a:r>
            <a:r>
              <a:rPr lang="es-PE" sz="1000" b="1" dirty="0"/>
              <a:t>(Patentes, Software)</a:t>
            </a:r>
          </a:p>
          <a:p>
            <a:r>
              <a:rPr lang="es-PE" sz="1400" b="1" dirty="0"/>
              <a:t>Económicos </a:t>
            </a:r>
            <a:r>
              <a:rPr lang="es-PE" sz="1000" b="1" dirty="0"/>
              <a:t>(Recursos Financieros)</a:t>
            </a:r>
            <a:endParaRPr 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C7845-F10D-4D5D-B262-01FB3021419F}"/>
              </a:ext>
            </a:extLst>
          </p:cNvPr>
          <p:cNvSpPr txBox="1"/>
          <p:nvPr/>
        </p:nvSpPr>
        <p:spPr>
          <a:xfrm>
            <a:off x="2948609" y="1021255"/>
            <a:ext cx="167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Desarrollo de Software.</a:t>
            </a:r>
          </a:p>
          <a:p>
            <a:endParaRPr lang="en-US" sz="1400" b="1" dirty="0"/>
          </a:p>
          <a:p>
            <a:r>
              <a:rPr lang="en-US" sz="1400" b="1" dirty="0"/>
              <a:t>Producción.</a:t>
            </a:r>
          </a:p>
          <a:p>
            <a:r>
              <a:rPr lang="en-US" sz="1400" b="1" dirty="0"/>
              <a:t>Venta.</a:t>
            </a:r>
          </a:p>
          <a:p>
            <a:r>
              <a:rPr lang="en-US" sz="1400" b="1" dirty="0"/>
              <a:t>Soporte.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40D87-82C0-4D69-8367-0815A276DAD6}"/>
              </a:ext>
            </a:extLst>
          </p:cNvPr>
          <p:cNvSpPr txBox="1"/>
          <p:nvPr/>
        </p:nvSpPr>
        <p:spPr>
          <a:xfrm>
            <a:off x="96908" y="1021255"/>
            <a:ext cx="2553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Municipalidad de La Molina</a:t>
            </a:r>
          </a:p>
          <a:p>
            <a:endParaRPr lang="es-PE" b="1" dirty="0"/>
          </a:p>
          <a:p>
            <a:r>
              <a:rPr lang="es-PE" b="1" dirty="0"/>
              <a:t>Municipalidad de Lima</a:t>
            </a:r>
          </a:p>
          <a:p>
            <a:endParaRPr lang="es-PE" b="1" dirty="0"/>
          </a:p>
          <a:p>
            <a:r>
              <a:rPr lang="es-PE" b="1" dirty="0"/>
              <a:t>Asociación de transportistas </a:t>
            </a:r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1234F6-FE00-49F6-8EB7-E4A2B6D634B8}"/>
              </a:ext>
            </a:extLst>
          </p:cNvPr>
          <p:cNvSpPr/>
          <p:nvPr/>
        </p:nvSpPr>
        <p:spPr>
          <a:xfrm>
            <a:off x="5112025" y="426700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9CBBAE-F595-4F5C-AF06-05ED146EC4C2}"/>
              </a:ext>
            </a:extLst>
          </p:cNvPr>
          <p:cNvSpPr/>
          <p:nvPr/>
        </p:nvSpPr>
        <p:spPr>
          <a:xfrm>
            <a:off x="11720092" y="738909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A26CB9-BBA1-4B30-AE70-6B5456440B9E}"/>
              </a:ext>
            </a:extLst>
          </p:cNvPr>
          <p:cNvSpPr/>
          <p:nvPr/>
        </p:nvSpPr>
        <p:spPr>
          <a:xfrm>
            <a:off x="8892722" y="4289252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35E388-EEDF-4DD4-996F-6B33F360D018}"/>
              </a:ext>
            </a:extLst>
          </p:cNvPr>
          <p:cNvSpPr/>
          <p:nvPr/>
        </p:nvSpPr>
        <p:spPr>
          <a:xfrm>
            <a:off x="8906803" y="2060654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BE2479-FDAF-453B-A0C9-EA26AB5497DC}"/>
              </a:ext>
            </a:extLst>
          </p:cNvPr>
          <p:cNvSpPr/>
          <p:nvPr/>
        </p:nvSpPr>
        <p:spPr>
          <a:xfrm>
            <a:off x="11727445" y="6038458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2836F-96F3-4D53-8EF8-633126C99628}"/>
              </a:ext>
            </a:extLst>
          </p:cNvPr>
          <p:cNvSpPr/>
          <p:nvPr/>
        </p:nvSpPr>
        <p:spPr>
          <a:xfrm>
            <a:off x="4272683" y="2974501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C0D998E-F6A3-4027-AF5A-17BB74BE9B9C}"/>
              </a:ext>
            </a:extLst>
          </p:cNvPr>
          <p:cNvSpPr/>
          <p:nvPr/>
        </p:nvSpPr>
        <p:spPr>
          <a:xfrm>
            <a:off x="4243953" y="204614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1FA072E-74E2-4679-8498-F8CD694E4C0B}"/>
              </a:ext>
            </a:extLst>
          </p:cNvPr>
          <p:cNvSpPr/>
          <p:nvPr/>
        </p:nvSpPr>
        <p:spPr>
          <a:xfrm>
            <a:off x="2251985" y="4273766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ED380C-0CF4-49C5-8016-0CB751AE8916}"/>
              </a:ext>
            </a:extLst>
          </p:cNvPr>
          <p:cNvSpPr/>
          <p:nvPr/>
        </p:nvSpPr>
        <p:spPr>
          <a:xfrm>
            <a:off x="5562078" y="6018667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4EA06-C4C2-45D6-9A42-E8CF80759F77}"/>
              </a:ext>
            </a:extLst>
          </p:cNvPr>
          <p:cNvSpPr txBox="1"/>
          <p:nvPr/>
        </p:nvSpPr>
        <p:spPr>
          <a:xfrm>
            <a:off x="10936973" y="112131"/>
            <a:ext cx="12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bg1"/>
                </a:solidFill>
              </a:rPr>
              <a:t>CANVAS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2DC7-D48E-40A7-991C-662A6102E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589" y="2932414"/>
            <a:ext cx="5790821" cy="993172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Monetario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019CA-32BF-4281-88B8-AE5A2FE4F70C}"/>
              </a:ext>
            </a:extLst>
          </p:cNvPr>
          <p:cNvSpPr txBox="1"/>
          <p:nvPr/>
        </p:nvSpPr>
        <p:spPr>
          <a:xfrm>
            <a:off x="5344833" y="152603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7ECFD139-3043-4307-945C-8B76974A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306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912</TotalTime>
  <Words>1212</Words>
  <Application>Microsoft Office PowerPoint</Application>
  <PresentationFormat>Widescreen</PresentationFormat>
  <Paragraphs>207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Monetario</vt:lpstr>
      <vt:lpstr>PowerPoint Presentation</vt:lpstr>
      <vt:lpstr>Costos Fase 1: Desarrollo y Pruebas</vt:lpstr>
      <vt:lpstr>Costos Fase 2: Adopción por las masas</vt:lpstr>
      <vt:lpstr>Detalles de costos 1.1: Desarrollo</vt:lpstr>
      <vt:lpstr>Detalles de Costos 1.2: Soporte</vt:lpstr>
      <vt:lpstr>Detalles de Costos 2.1: Adopción Masiva</vt:lpstr>
      <vt:lpstr>Costos Totales (hasta el fin del primer mes)</vt:lpstr>
      <vt:lpstr>Ganancias</vt:lpstr>
      <vt:lpstr>Ganancias utilizando anuncios</vt:lpstr>
      <vt:lpstr>Teoría: Como calcular ganancias con anuncios</vt:lpstr>
      <vt:lpstr>Cálculo de impresiones:</vt:lpstr>
      <vt:lpstr>Cálculo de Impresiones (continuación)</vt:lpstr>
      <vt:lpstr>Cálculo de eCPM</vt:lpstr>
      <vt:lpstr>Tasa de presentación</vt:lpstr>
      <vt:lpstr>¿Como le va a la competencia?</vt:lpstr>
      <vt:lpstr>Nuestra meta:  250 000 Usuarios por Día.</vt:lpstr>
      <vt:lpstr>Calculando nuestras posibles ganancias </vt:lpstr>
      <vt:lpstr>$88 830.00</vt:lpstr>
      <vt:lpstr>Suficiente para pagar la inversión inicial?</vt:lpstr>
      <vt:lpstr>Ideas a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Verellen</dc:creator>
  <cp:lastModifiedBy>Dominique Verellen</cp:lastModifiedBy>
  <cp:revision>80</cp:revision>
  <dcterms:modified xsi:type="dcterms:W3CDTF">2019-12-09T01:13:42Z</dcterms:modified>
</cp:coreProperties>
</file>